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73" r:id="rId7"/>
    <p:sldId id="275" r:id="rId8"/>
    <p:sldId id="274" r:id="rId9"/>
    <p:sldId id="327" r:id="rId10"/>
    <p:sldId id="266" r:id="rId11"/>
    <p:sldId id="267" r:id="rId12"/>
    <p:sldId id="268" r:id="rId13"/>
    <p:sldId id="269" r:id="rId14"/>
    <p:sldId id="270" r:id="rId15"/>
    <p:sldId id="276" r:id="rId16"/>
    <p:sldId id="27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0087" autoAdjust="0"/>
  </p:normalViewPr>
  <p:slideViewPr>
    <p:cSldViewPr snapToGrid="0">
      <p:cViewPr varScale="1">
        <p:scale>
          <a:sx n="67" d="100"/>
          <a:sy n="67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9FFE9-868E-4AC9-A5B0-517DBE8ABAAE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DDC90-B6FB-4FF7-BDF8-86D414CEC8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6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DC90-B6FB-4FF7-BDF8-86D414CEC86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93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DC90-B6FB-4FF7-BDF8-86D414CEC86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11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DC90-B6FB-4FF7-BDF8-86D414CEC86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09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Vilka är ”vi”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DC90-B6FB-4FF7-BDF8-86D414CEC86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42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9D4AE6-0262-D02F-DB39-A634CEC0F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BFB76C4-C82C-3FA4-C623-28BC2504B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BE1CA1-CF5F-0C4D-A504-7523E5F9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BC4465-A126-AEED-5C7E-79D9D053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BF4AB-9B70-D9EB-47C8-5598A29E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16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59EFF4-05C0-6220-C426-A9AD4E84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B845A4-7F00-5814-EB7A-85AC34BA5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E261FA-7427-486E-8060-1FAD5837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C6B665-30C6-2A2C-D473-A7611A65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0E233-2EC8-604F-B140-A2990F83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14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7F6B118-1179-FD0E-2606-7128E2D67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05F257-C07C-EDFE-6F1A-5CAB83273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BDB223-0A95-79DC-D074-31D8961B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C9FC1A-9A05-B52A-56FA-B4494CF4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0E5E53-0BE9-318B-C6F7-9FB408B5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9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7B887-B306-36D5-9555-EAB6D4D3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485BDB-A363-6670-C93E-7F6DB3A9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7C1EE4-4C30-64FE-580C-539B7E6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6CEDF-5B66-3E21-A298-FF025526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03774C-9EA0-CDAE-1E65-3EA13B75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45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A312-D5FD-CEC9-751E-BA492A9D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BA5D6F-640A-28CB-10CC-1EA3A00A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B03C1B-187E-39AF-6DBF-257D4FFD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E5130D-6D55-E224-578D-509D2915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81AE44-EACB-AD46-9746-24A372C7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80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6C3C6-DDC4-CEC7-0BFF-448DB8AA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C8A39-998A-8AEB-4A3C-B0602F587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FDD616-6B3C-7F31-63DB-69596AAD6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F79ACB-63F7-5B12-AA3D-4C970718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E2AE68-22A0-BF4A-CCF6-32A21221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8EA8C0-C3D4-EE7C-4ABE-35412602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5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518385-3D2B-CA9B-520B-8792102E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0F592D-E211-0A68-CC14-8C839C31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F71710-044B-CBC8-6E79-7FFE91565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F01FDB-C0FC-6A96-BCCF-F3CEAF038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397597E-2811-036F-F8BF-4AC2FE72D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E69F88F-F8B2-377D-089C-1290738C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44C9776-5D98-BC90-3B0B-44D96988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A004F7-F700-3F1C-9B44-90A935AD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15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5E4644-8D1A-D296-A428-610C5136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AE68AA0-DC1F-72F9-EDCD-A713BDFF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915C74-8EE4-173E-D2F5-FE416C08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6CB50D-B7D7-CD6D-F7B0-345485D0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97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AB60498-3757-1BF6-3338-FC65C8FE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559F4DD-FFD3-710B-CD63-BEA99A19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3733571-E113-2AA4-AE53-037C1C52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22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4AF504-49D4-0220-A384-8FDB7ECC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9D829-7DE5-4CE3-F576-E352B74A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6F67AD-001E-1696-43F0-0D4ECF919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3C8FB1-CAFE-B6C5-080F-DEF3BCAF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98BA641-89E5-79E5-72BA-1EB2A41D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DFBD43-AFCE-61E0-ED0E-FA987AC6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8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826DF2-6102-9BAA-5B8D-5A2AA6A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35E1C9-A5A7-4E60-E594-5D5C9EAE7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04BD16-F9FC-07F1-1DBC-C428609CF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F09449-9A9D-641C-A715-9676A3F4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7A1BB2-E3D8-055A-A1DE-E11AF7FB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6FB292-2DDE-68E7-9105-203CB71F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93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404552-391E-E054-D075-BA437656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0FE458-C957-870F-7408-05AFE1A7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3493F5-59D3-4769-0E50-029DA79F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456AF-50DB-41BF-82BA-693FAA0ACB5B}" type="datetimeFigureOut">
              <a:rPr lang="sv-SE" smtClean="0"/>
              <a:t>2024-12-01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28F5CE-E8DC-D773-85F6-D1137518B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B89B58-158E-4F3B-A6E3-52C5485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25B6-6E99-4894-AE84-FCCFA2E64E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5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fikverket.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llnollan.s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2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DA0F87-F9D9-A6BA-1D3F-2245A8768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9053147" cy="1754376"/>
          </a:xfrm>
        </p:spPr>
        <p:txBody>
          <a:bodyPr>
            <a:normAutofit fontScale="90000"/>
          </a:bodyPr>
          <a:lstStyle/>
          <a:p>
            <a:pPr algn="l"/>
            <a:r>
              <a:rPr lang="sv-SE" sz="4400" dirty="0"/>
              <a:t>Förslag till kravställning på tillhandahållande av realtidsdata över vägarbeten vid upphandling av vägarbete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25DB13F-1C3D-C302-9C48-3204DC5C2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>
            <a:normAutofit fontScale="55000" lnSpcReduction="20000"/>
          </a:bodyPr>
          <a:lstStyle/>
          <a:p>
            <a:pPr algn="l"/>
            <a:endParaRPr lang="sv-SE" dirty="0"/>
          </a:p>
          <a:p>
            <a:pPr algn="l"/>
            <a:r>
              <a:rPr lang="sv-SE" dirty="0"/>
              <a:t>Avsändare: </a:t>
            </a:r>
          </a:p>
          <a:p>
            <a:pPr algn="l"/>
            <a:r>
              <a:rPr lang="sv-SE" b="1" dirty="0"/>
              <a:t>Nordic Way 3 </a:t>
            </a:r>
            <a:r>
              <a:rPr lang="sv-SE" dirty="0"/>
              <a:t>i samarbete med FoU-projektet </a:t>
            </a:r>
            <a:r>
              <a:rPr lang="sv-SE" b="1" dirty="0"/>
              <a:t>RWW - Automatiserad trafikinformation</a:t>
            </a:r>
          </a:p>
        </p:txBody>
      </p:sp>
      <p:pic>
        <p:nvPicPr>
          <p:cNvPr id="1026" name="Picture 2" descr="En bild som visar text, logotyp&#10;&#10;Automatiskt genererad beskrivning">
            <a:extLst>
              <a:ext uri="{FF2B5EF4-FFF2-40B4-BE49-F238E27FC236}">
                <a16:creationId xmlns:a16="http://schemas.microsoft.com/office/drawing/2014/main" id="{0450D6ED-BFA6-F46A-AFA8-117AEE49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475" y="664107"/>
            <a:ext cx="6153150" cy="25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10" descr="Trafikverkets logotyp - länk till startsidan">
            <a:hlinkClick r:id="rId3" tooltip="&quot;Länk till startsidan&quot;"/>
            <a:extLst>
              <a:ext uri="{FF2B5EF4-FFF2-40B4-BE49-F238E27FC236}">
                <a16:creationId xmlns:a16="http://schemas.microsoft.com/office/drawing/2014/main" id="{B130D9CB-532B-087B-DAD1-88B3C95F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46" y="6405441"/>
            <a:ext cx="1526260" cy="42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1" descr="http://www.sbuf.se/images/logos_gif/SBUF_logo_color_sml_v.1.gif">
            <a:extLst>
              <a:ext uri="{FF2B5EF4-FFF2-40B4-BE49-F238E27FC236}">
                <a16:creationId xmlns:a16="http://schemas.microsoft.com/office/drawing/2014/main" id="{372574AB-6B85-E2A3-B30A-B0D51511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3" y="6448196"/>
            <a:ext cx="1526260" cy="2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3082410-A7F5-9911-81CB-E0EF2B8D9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354" y="6382274"/>
            <a:ext cx="32956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4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6BAECA-E462-8EA8-7B6D-F46E4476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Utgångspunkter för kravställning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A020FD-3F44-5B3B-55BC-4F1798852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Argumentation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4DDC9F1-CDAA-2CFE-E369-0B3AFED6B3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Mer information (fler attribut) har potential att skapa bättre tjänster och därmed skapa mer nytta.</a:t>
            </a:r>
          </a:p>
          <a:p>
            <a:r>
              <a:rPr lang="sv-SE" dirty="0"/>
              <a:t>Fler attribut ställer däremot också högre krav på entreprenören, ökar risken för dålig eller felaktig information samt kan oavsiktligt avslöja affärskritisk information</a:t>
            </a:r>
          </a:p>
          <a:p>
            <a:r>
              <a:rPr lang="sv-SE" dirty="0"/>
              <a:t>Viktigt att ha en rimlig balans i kraven och bättre att börja med det absolut viktigaste och efterhand/vid behov öka kraven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5939D73-075D-EEDF-CAAB-1FE281CFC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Vårt förslag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64D9471-0353-AFCF-B57C-D11C0BEFE7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För att följa standard anser vi att alla attribut som är obligatoriska ska ingå i kravställningen.</a:t>
            </a:r>
          </a:p>
          <a:p>
            <a:r>
              <a:rPr lang="sv-SE" dirty="0"/>
              <a:t>Utöver det har vi angett ett antal ytterligare attribut som vi anser bör ingå för att ha möjlighet att skapa bra tjänster.</a:t>
            </a:r>
          </a:p>
          <a:p>
            <a:r>
              <a:rPr lang="sv-SE" dirty="0"/>
              <a:t>Detta anser vi utgör en rimlig kompromiss och den är förankrad med både fordonsindustri (via NordicWay 3) och entreprenörsbranschen (via SSBV)</a:t>
            </a:r>
          </a:p>
        </p:txBody>
      </p:sp>
    </p:spTree>
    <p:extLst>
      <p:ext uri="{BB962C8B-B14F-4D97-AF65-F5344CB8AC3E}">
        <p14:creationId xmlns:p14="http://schemas.microsoft.com/office/powerpoint/2010/main" val="174924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E093392-116D-F2F2-9F2E-F6FE83B0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86" y="365125"/>
            <a:ext cx="10792414" cy="1325563"/>
          </a:xfrm>
        </p:spPr>
        <p:txBody>
          <a:bodyPr/>
          <a:lstStyle/>
          <a:p>
            <a:r>
              <a:rPr lang="sv-SE" dirty="0"/>
              <a:t>Attribut som vi anser bör ingå i kravställningen</a:t>
            </a:r>
          </a:p>
        </p:txBody>
      </p:sp>
      <p:graphicFrame>
        <p:nvGraphicFramePr>
          <p:cNvPr id="10" name="Platshållare för innehåll 10">
            <a:extLst>
              <a:ext uri="{FF2B5EF4-FFF2-40B4-BE49-F238E27FC236}">
                <a16:creationId xmlns:a16="http://schemas.microsoft.com/office/drawing/2014/main" id="{492D5A49-250B-BA7A-8892-CB1D5BA19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67930"/>
              </p:ext>
            </p:extLst>
          </p:nvPr>
        </p:nvGraphicFramePr>
        <p:xfrm>
          <a:off x="561386" y="1545594"/>
          <a:ext cx="10427316" cy="4708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810">
                  <a:extLst>
                    <a:ext uri="{9D8B030D-6E8A-4147-A177-3AD203B41FA5}">
                      <a16:colId xmlns:a16="http://schemas.microsoft.com/office/drawing/2014/main" val="2685893698"/>
                    </a:ext>
                  </a:extLst>
                </a:gridCol>
                <a:gridCol w="2622984">
                  <a:extLst>
                    <a:ext uri="{9D8B030D-6E8A-4147-A177-3AD203B41FA5}">
                      <a16:colId xmlns:a16="http://schemas.microsoft.com/office/drawing/2014/main" val="3228816990"/>
                    </a:ext>
                  </a:extLst>
                </a:gridCol>
                <a:gridCol w="5964522">
                  <a:extLst>
                    <a:ext uri="{9D8B030D-6E8A-4147-A177-3AD203B41FA5}">
                      <a16:colId xmlns:a16="http://schemas.microsoft.com/office/drawing/2014/main" val="2661850406"/>
                    </a:ext>
                  </a:extLst>
                </a:gridCol>
              </a:tblGrid>
              <a:tr h="17763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ITS PDU </a:t>
                      </a:r>
                      <a:r>
                        <a:rPr lang="sv-SE" sz="1600" u="none" strike="noStrike" dirty="0" err="1">
                          <a:effectLst/>
                        </a:rPr>
                        <a:t>header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Attribut 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Motivering 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836615828"/>
                  </a:ext>
                </a:extLst>
              </a:tr>
              <a:tr h="1225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Management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actionID</a:t>
                      </a:r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(DENM ID)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547350467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detectionTime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146121595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referenceTime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2173104128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termination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Används när man skall stänga/avsluta ett "RW". Bra att kunna få en slutmarkering av händelsen.</a:t>
                      </a:r>
                      <a:endParaRPr lang="sv-SE" sz="1100" u="none" strike="noStrike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769926241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eventPosition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470363222"/>
                  </a:ext>
                </a:extLst>
              </a:tr>
              <a:tr h="12251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relevanceTrafficDirection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654999302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validityDuration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171324973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stationType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219089561"/>
                  </a:ext>
                </a:extLst>
              </a:tr>
              <a:tr h="824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Situation (optional)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informationQuality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087858205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eventType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209761068"/>
                  </a:ext>
                </a:extLst>
              </a:tr>
              <a:tr h="17763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-</a:t>
                      </a:r>
                      <a:r>
                        <a:rPr lang="sv-SE" sz="1600" u="none" strike="noStrike" dirty="0" err="1">
                          <a:effectLst/>
                        </a:rPr>
                        <a:t>causeCode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RoadWorks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4038176412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-</a:t>
                      </a:r>
                      <a:r>
                        <a:rPr lang="sv-SE" sz="1600" u="none" strike="noStrike" dirty="0" err="1">
                          <a:effectLst/>
                        </a:rPr>
                        <a:t>subCauseCode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Unavailable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1 (Major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roadworks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(Slow moving road maintenance)</a:t>
                      </a:r>
                      <a:endParaRPr lang="sv-SE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018052836"/>
                  </a:ext>
                </a:extLst>
              </a:tr>
              <a:tr h="1336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Location (otional)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eventSpeed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Endast för mobile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309350094"/>
                  </a:ext>
                </a:extLst>
              </a:tr>
              <a:tr h="26568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 err="1">
                          <a:effectLst/>
                        </a:rPr>
                        <a:t>eventPositionHeading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Endast för mobile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425154158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traces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115631657"/>
                  </a:ext>
                </a:extLst>
              </a:tr>
              <a:tr h="824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 err="1">
                          <a:effectLst/>
                        </a:rPr>
                        <a:t>alacarte</a:t>
                      </a:r>
                      <a:r>
                        <a:rPr lang="sv-SE" sz="1600" u="none" strike="noStrike" dirty="0">
                          <a:effectLst/>
                        </a:rPr>
                        <a:t> (</a:t>
                      </a:r>
                      <a:r>
                        <a:rPr lang="sv-SE" sz="1600" u="none" strike="noStrike" dirty="0" err="1">
                          <a:effectLst/>
                        </a:rPr>
                        <a:t>Optional</a:t>
                      </a:r>
                      <a:r>
                        <a:rPr lang="sv-SE" sz="1600" u="none" strike="noStrike" dirty="0">
                          <a:effectLst/>
                        </a:rPr>
                        <a:t>)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 err="1">
                          <a:effectLst/>
                        </a:rPr>
                        <a:t>lanePosition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Bör utredas. Tillför värde för HMI i fordon, men kan vara svår att leverera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580200353"/>
                  </a:ext>
                </a:extLst>
              </a:tr>
              <a:tr h="35374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 err="1">
                          <a:effectLst/>
                        </a:rPr>
                        <a:t>roadWorks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 aktuellt nu, men har lyfts som viktig information för självkörande fordon. (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closedLanes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restriction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speedLimit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incidentIndication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recommendedPath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startingPointSpeedLimit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trafficFlowRule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referenceDenms</a:t>
                      </a:r>
                      <a:r>
                        <a:rPr lang="sv-S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445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27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2D22BF4E-F1E0-D39A-C6A1-82AFACA5DD43}"/>
              </a:ext>
            </a:extLst>
          </p:cNvPr>
          <p:cNvSpPr txBox="1">
            <a:spLocks/>
          </p:cNvSpPr>
          <p:nvPr/>
        </p:nvSpPr>
        <p:spPr>
          <a:xfrm>
            <a:off x="838200" y="609600"/>
            <a:ext cx="373934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latin typeface="Calibri" panose="020F0502020204030204" pitchFamily="34" charset="0"/>
                <a:ea typeface="Times New Roman" panose="02020603050405020304" pitchFamily="18" charset="0"/>
              </a:rPr>
              <a:t>GDPR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2823D1-C0C0-A6DC-FDA0-868DEEDFA33F}"/>
              </a:ext>
            </a:extLst>
          </p:cNvPr>
          <p:cNvSpPr txBox="1">
            <a:spLocks/>
          </p:cNvSpPr>
          <p:nvPr/>
        </p:nvSpPr>
        <p:spPr>
          <a:xfrm>
            <a:off x="862366" y="2194102"/>
            <a:ext cx="3427001" cy="25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/>
              <a:t>GDPR är något som behöver beaktas och en särskild utredning bör göras.</a:t>
            </a:r>
          </a:p>
          <a:p>
            <a:r>
              <a:rPr lang="sv-SE" sz="2000"/>
              <a:t>Vi bedömer däremot inte att detta är något större problem då data inte är kopplad till någon person. </a:t>
            </a:r>
          </a:p>
          <a:p>
            <a:r>
              <a:rPr lang="sv-SE" sz="2000"/>
              <a:t>Det är redan idag upp till leverantörerna att uppfylla GDPR-krav och det hanteras redan i dagens upphandlingsdokument.</a:t>
            </a:r>
          </a:p>
          <a:p>
            <a:endParaRPr lang="sv-SE" sz="20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D5E2725-F889-78DE-9AEF-A49F9681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2240618"/>
            <a:ext cx="6155141" cy="24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2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B45042F-F14C-6F35-EDA9-0CA263239061}"/>
              </a:ext>
            </a:extLst>
          </p:cNvPr>
          <p:cNvSpPr txBox="1">
            <a:spLocks/>
          </p:cNvSpPr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Förslag av lämpligt TDOK för kravställande</a:t>
            </a:r>
            <a:endParaRPr lang="sv-SE" sz="40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7067AB0-48C4-D65F-A514-EF94C4B7AB0D}"/>
              </a:ext>
            </a:extLst>
          </p:cNvPr>
          <p:cNvSpPr txBox="1">
            <a:spLocks/>
          </p:cNvSpPr>
          <p:nvPr/>
        </p:nvSpPr>
        <p:spPr>
          <a:xfrm>
            <a:off x="1649996" y="2615979"/>
            <a:ext cx="8915949" cy="36894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8096">
              <a:spcBef>
                <a:spcPts val="840"/>
              </a:spcBef>
              <a:buFont typeface="Arial" panose="020B0604020202020204" pitchFamily="34" charset="0"/>
              <a:buNone/>
            </a:pPr>
            <a:r>
              <a:rPr lang="sv-SE" sz="1008" b="1">
                <a:latin typeface="Calibri" panose="020F0502020204030204" pitchFamily="34" charset="0"/>
              </a:rPr>
              <a:t>Avdelning på Trafikverket                       Potentiellt kravdokument</a:t>
            </a:r>
            <a:endParaRPr lang="sv-SE" sz="924">
              <a:latin typeface="Calibri" panose="020F0502020204030204" pitchFamily="34" charset="0"/>
            </a:endParaRPr>
          </a:p>
          <a:p>
            <a:pPr marL="288036" indent="-288036" defTabSz="768096">
              <a:spcBef>
                <a:spcPts val="840"/>
              </a:spcBef>
              <a:buFont typeface="Symbol" panose="05050102010706020507" pitchFamily="18" charset="2"/>
              <a:buChar char=""/>
            </a:pPr>
            <a:r>
              <a:rPr lang="sv-SE" sz="924" b="1">
                <a:latin typeface="Calibri" panose="020F0502020204030204" pitchFamily="34" charset="0"/>
              </a:rPr>
              <a:t>UNDERHÅLL &amp; INVESTERING            AFD.142, </a:t>
            </a:r>
            <a:r>
              <a:rPr lang="sv-SE" sz="924">
                <a:latin typeface="Calibri" panose="020F0502020204030204" pitchFamily="34" charset="0"/>
              </a:rPr>
              <a:t>Skydds- och säkerhetsföreskrifter vid arbete i anslutning till väg</a:t>
            </a:r>
            <a:r>
              <a:rPr lang="sv-SE" sz="924" b="1">
                <a:latin typeface="Calibri" panose="020F0502020204030204" pitchFamily="34" charset="0"/>
              </a:rPr>
              <a:t> </a:t>
            </a:r>
          </a:p>
          <a:p>
            <a:pPr marL="0" indent="0" defTabSz="768096">
              <a:spcBef>
                <a:spcPts val="840"/>
              </a:spcBef>
              <a:buFont typeface="Arial" panose="020B0604020202020204" pitchFamily="34" charset="0"/>
              <a:buNone/>
            </a:pPr>
            <a:r>
              <a:rPr lang="sv-SE" sz="924" b="1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sv-SE" sz="840" b="1">
                <a:solidFill>
                  <a:srgbClr val="FF0000"/>
                </a:solidFill>
                <a:latin typeface="Calibri" panose="020F0502020204030204" pitchFamily="34" charset="0"/>
              </a:rPr>
              <a:t>alternativt </a:t>
            </a:r>
            <a:r>
              <a:rPr lang="sv-SE" sz="924" b="1">
                <a:latin typeface="Calibri" panose="020F0502020204030204" pitchFamily="34" charset="0"/>
              </a:rPr>
              <a:t>AFD.135, </a:t>
            </a:r>
            <a:r>
              <a:rPr lang="sv-SE" sz="924">
                <a:latin typeface="Calibri" panose="020F0502020204030204" pitchFamily="34" charset="0"/>
              </a:rPr>
              <a:t>Förutsättningar med hänsyn till vägtrafik (nationella AF-mallen exempel N Bohuslän BAS Väg)</a:t>
            </a:r>
          </a:p>
          <a:p>
            <a:pPr marL="624078" lvl="1" indent="-240030" defTabSz="768096">
              <a:spcBef>
                <a:spcPts val="420"/>
              </a:spcBef>
              <a:buFont typeface="Courier New" panose="02070309020205020404" pitchFamily="49" charset="0"/>
              <a:buChar char="o"/>
            </a:pPr>
            <a:r>
              <a:rPr lang="sv-SE" sz="924" b="1">
                <a:latin typeface="Calibri" panose="020F0502020204030204" pitchFamily="34" charset="0"/>
              </a:rPr>
              <a:t>BILAGA till AF        AFD.242, Nyframtagen Bilaga ”Rapportering av uppkopplade varningar för vägarbeten” etc </a:t>
            </a:r>
            <a:r>
              <a:rPr lang="sv-SE" sz="924">
                <a:latin typeface="Calibri" panose="020F0502020204030204" pitchFamily="34" charset="0"/>
              </a:rPr>
              <a:t>(se exempel Brist- och Åtgärdsrapportering</a:t>
            </a:r>
            <a:r>
              <a:rPr lang="sv-SE" sz="924" b="1">
                <a:latin typeface="Calibri" panose="020F0502020204030204" pitchFamily="34" charset="0"/>
              </a:rPr>
              <a:t> </a:t>
            </a:r>
            <a:r>
              <a:rPr lang="sv-SE" sz="924">
                <a:latin typeface="Calibri" panose="020F0502020204030204" pitchFamily="34" charset="0"/>
              </a:rPr>
              <a:t>där MIP-krav 			finns kravställt idag och kravställningen nedan i AFD.242)</a:t>
            </a:r>
          </a:p>
          <a:p>
            <a:pPr marL="288036" indent="-288036" defTabSz="768096">
              <a:spcBef>
                <a:spcPts val="840"/>
              </a:spcBef>
              <a:buFont typeface="Symbol" panose="05050102010706020507" pitchFamily="18" charset="2"/>
              <a:buChar char=""/>
            </a:pPr>
            <a:r>
              <a:rPr lang="sv-SE" sz="924" b="1">
                <a:highlight>
                  <a:srgbClr val="FFFF00"/>
                </a:highlight>
                <a:latin typeface="Calibri" panose="020F0502020204030204" pitchFamily="34" charset="0"/>
              </a:rPr>
              <a:t>APV                                      TDOK 2012:86, </a:t>
            </a:r>
            <a:r>
              <a:rPr lang="sv-SE" sz="924">
                <a:highlight>
                  <a:srgbClr val="FFFF00"/>
                </a:highlight>
                <a:latin typeface="Calibri" panose="020F0502020204030204" pitchFamily="34" charset="0"/>
              </a:rPr>
              <a:t>TRVK Apv, Trafikverkets tekniska krav för Arbete på väg (nationellt regelverk som åberopas </a:t>
            </a:r>
            <a:r>
              <a:rPr lang="sv-SE" sz="924" b="1">
                <a:highlight>
                  <a:srgbClr val="FFFF00"/>
                </a:highlight>
                <a:latin typeface="Calibri" panose="020F0502020204030204" pitchFamily="34" charset="0"/>
              </a:rPr>
              <a:t>AFD.142 </a:t>
            </a:r>
            <a:r>
              <a:rPr lang="sv-SE" sz="924">
                <a:highlight>
                  <a:srgbClr val="FFFF00"/>
                </a:highlight>
                <a:latin typeface="Calibri" panose="020F0502020204030204" pitchFamily="34" charset="0"/>
              </a:rPr>
              <a:t>och</a:t>
            </a:r>
            <a:r>
              <a:rPr lang="sv-SE" sz="924" b="1">
                <a:highlight>
                  <a:srgbClr val="FFFF00"/>
                </a:highlight>
                <a:latin typeface="Calibri" panose="020F0502020204030204" pitchFamily="34" charset="0"/>
              </a:rPr>
              <a:t> AFD.135 </a:t>
            </a:r>
            <a:r>
              <a:rPr lang="sv-SE" sz="924">
                <a:highlight>
                  <a:srgbClr val="FFFF00"/>
                </a:highlight>
                <a:latin typeface="Calibri" panose="020F0502020204030204" pitchFamily="34" charset="0"/>
              </a:rPr>
              <a:t>dvs via AF)</a:t>
            </a:r>
          </a:p>
          <a:p>
            <a:pPr marL="288036" indent="-288036" defTabSz="768096">
              <a:spcBef>
                <a:spcPts val="840"/>
              </a:spcBef>
              <a:buFont typeface="Symbol" panose="05050102010706020507" pitchFamily="18" charset="2"/>
              <a:buChar char=""/>
            </a:pPr>
            <a:r>
              <a:rPr lang="sv-SE" sz="924" b="1">
                <a:latin typeface="Calibri" panose="020F0502020204030204" pitchFamily="34" charset="0"/>
              </a:rPr>
              <a:t>TRAFIK                                TDOK 2017:0612</a:t>
            </a:r>
            <a:r>
              <a:rPr lang="sv-SE" sz="924">
                <a:latin typeface="Calibri" panose="020F0502020204030204" pitchFamily="34" charset="0"/>
              </a:rPr>
              <a:t>, Rapportering av vägarbeten som underlag för trafikinformation (åberopas i </a:t>
            </a:r>
            <a:r>
              <a:rPr lang="sv-SE" sz="924" b="1">
                <a:latin typeface="Calibri" panose="020F0502020204030204" pitchFamily="34" charset="0"/>
              </a:rPr>
              <a:t>AFD.264 </a:t>
            </a:r>
            <a:r>
              <a:rPr lang="sv-SE" sz="924">
                <a:latin typeface="Calibri" panose="020F0502020204030204" pitchFamily="34" charset="0"/>
              </a:rPr>
              <a:t>Information till väghållare m fl dvs via AF))</a:t>
            </a:r>
          </a:p>
          <a:p>
            <a:pPr marL="0" indent="0" defTabSz="768096">
              <a:spcBef>
                <a:spcPts val="840"/>
              </a:spcBef>
              <a:buFont typeface="Arial" panose="020B0604020202020204" pitchFamily="34" charset="0"/>
              <a:buNone/>
            </a:pPr>
            <a:endParaRPr lang="sv-SE" sz="2352"/>
          </a:p>
          <a:p>
            <a:pPr marL="0" indent="0" defTabSz="768096">
              <a:spcBef>
                <a:spcPts val="840"/>
              </a:spcBef>
              <a:buFont typeface="Arial" panose="020B0604020202020204" pitchFamily="34" charset="0"/>
              <a:buNone/>
            </a:pPr>
            <a:endParaRPr lang="sv-SE" sz="2352"/>
          </a:p>
          <a:p>
            <a:pPr marL="0" indent="0" defTabSz="768096">
              <a:spcBef>
                <a:spcPts val="840"/>
              </a:spcBef>
              <a:buFont typeface="Arial" panose="020B0604020202020204" pitchFamily="34" charset="0"/>
              <a:buNone/>
            </a:pPr>
            <a:r>
              <a:rPr lang="sv-SE" sz="2352"/>
              <a:t>TRVK APV-rekommenderas!</a:t>
            </a:r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258BE9B-3989-0DF2-CFE1-6A53265BE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04" y="5894796"/>
            <a:ext cx="10337332" cy="3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95993C-FE98-8149-4473-480879C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04" y="471966"/>
            <a:ext cx="10904258" cy="1667569"/>
          </a:xfrm>
        </p:spPr>
        <p:txBody>
          <a:bodyPr anchor="b">
            <a:normAutofit fontScale="90000"/>
          </a:bodyPr>
          <a:lstStyle/>
          <a:p>
            <a:r>
              <a:rPr lang="sv-SE" sz="3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SYFTE</a:t>
            </a:r>
            <a:br>
              <a:rPr lang="sv-SE" sz="3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3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Förbättra trafiksäkerhet och trafikflöde vid vägarbeten, öka säkerheten vid arbete på väg samt förbättra kvaliteten på vägarbetsdata.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24255B-3C7E-B42F-1E4B-7ECE262E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05" y="2611501"/>
            <a:ext cx="5754896" cy="26728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Genom att s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äkerställa att tillförlitlig data över pågående vägarbeten tillgängliggörs i ett standardiserat format möjliggör det att via olika kanaler tillhandahålla information om vägarbeten och även skapa digitala tjänster som varnar trafikanter då de närmar sig ett aktivt vägarbete.</a:t>
            </a: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Tillhandahållandet av information från pågående vägarbeten är en nyckel för att möjliggöra detta och det är det som den föreslagna kravställningen syftar till.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2">
            <a:extLst>
              <a:ext uri="{FF2B5EF4-FFF2-40B4-BE49-F238E27FC236}">
                <a16:creationId xmlns:a16="http://schemas.microsoft.com/office/drawing/2014/main" id="{AD60E69E-DF81-A843-6D7A-73C4AA6E7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111" y="2273539"/>
            <a:ext cx="3563784" cy="267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D0FE307-889F-1F58-EF3F-4A9F8876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32" y="4081924"/>
            <a:ext cx="3916032" cy="21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2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95993C-FE98-8149-4473-480879C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04" y="471966"/>
            <a:ext cx="4485873" cy="1667569"/>
          </a:xfrm>
        </p:spPr>
        <p:txBody>
          <a:bodyPr anchor="b">
            <a:normAutofit/>
          </a:bodyPr>
          <a:lstStyle/>
          <a:p>
            <a:r>
              <a:rPr lang="sv-SE" sz="3700" dirty="0">
                <a:latin typeface="Calibri" panose="020F0502020204030204" pitchFamily="34" charset="0"/>
                <a:ea typeface="Calibri" panose="020F0502020204030204" pitchFamily="34" charset="0"/>
              </a:rPr>
              <a:t>BAKGRUND</a:t>
            </a:r>
            <a:endParaRPr lang="sv-SE" sz="3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24255B-3C7E-B42F-1E4B-7ECE262E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04" y="2125027"/>
            <a:ext cx="6150021" cy="455723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 flertal projekt arbetar med olika sätt att tillhandahåll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a information till trafikanter (Trafikverket medverkar bl.a. i 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NordicWay 3 och C-Roads som arbetar med EU-standarder för delning av data för C-ITS tjänster samt FOI-projektet RWW – Automatiserad trafikinformation).</a:t>
            </a:r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Vägarbeten idag är till stor del redan uppkopplade genom t.ex. MIPS-data, uppkopplade batterivakter och andra monitorer på arbetsplatsen. Information från dessa kan tillhandahållas till Trafikverket för att delas som öppen data.</a:t>
            </a:r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Oavsett hur informationen tillhandahålls är förekomsten av standardiserad, maskinläsbar, öppet tillgänglig data en förutsättning för att skapa tjänster som syftar till att informera/varna trafikanter.</a:t>
            </a: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Att vid upphandling av vägarbeten </a:t>
            </a:r>
            <a:r>
              <a:rPr lang="sv-S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kravställa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 tillhandahållande av denna data är ett effektivt sätt att säkerställa att relevant data samlas in och distribueras.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265B32D-1CC3-739E-9F39-452ED15517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455" y="8454"/>
            <a:ext cx="8139545" cy="6849546"/>
          </a:xfrm>
          <a:prstGeom prst="rect">
            <a:avLst/>
          </a:prstGeom>
        </p:spPr>
      </p:pic>
      <p:pic>
        <p:nvPicPr>
          <p:cNvPr id="11" name="Kuva 24">
            <a:extLst>
              <a:ext uri="{FF2B5EF4-FFF2-40B4-BE49-F238E27FC236}">
                <a16:creationId xmlns:a16="http://schemas.microsoft.com/office/drawing/2014/main" id="{814B932C-8EF5-CB3B-CE8E-CFB3CA0D0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980" y="2287258"/>
            <a:ext cx="2689827" cy="944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B91A280A-F8E4-4188-9E10-103B51A830D5}"/>
              </a:ext>
            </a:extLst>
          </p:cNvPr>
          <p:cNvGrpSpPr/>
          <p:nvPr/>
        </p:nvGrpSpPr>
        <p:grpSpPr>
          <a:xfrm>
            <a:off x="6096000" y="175737"/>
            <a:ext cx="3426493" cy="1963798"/>
            <a:chOff x="923820" y="661958"/>
            <a:chExt cx="3426493" cy="1963798"/>
          </a:xfrm>
        </p:grpSpPr>
        <p:pic>
          <p:nvPicPr>
            <p:cNvPr id="5" name="Picture 4" descr="File:Flag of Denmark.svg">
              <a:extLst>
                <a:ext uri="{FF2B5EF4-FFF2-40B4-BE49-F238E27FC236}">
                  <a16:creationId xmlns:a16="http://schemas.microsoft.com/office/drawing/2014/main" id="{782A767D-F224-BDEE-FAEE-3F1997C14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829" y="2204051"/>
              <a:ext cx="596523" cy="40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File:Flag of Finland.svg">
              <a:extLst>
                <a:ext uri="{FF2B5EF4-FFF2-40B4-BE49-F238E27FC236}">
                  <a16:creationId xmlns:a16="http://schemas.microsoft.com/office/drawing/2014/main" id="{1183D751-AE7E-FCE5-4AF9-56DE281D1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973" y="2228018"/>
              <a:ext cx="635224" cy="38828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File:Flag of Sweden.svg">
              <a:extLst>
                <a:ext uri="{FF2B5EF4-FFF2-40B4-BE49-F238E27FC236}">
                  <a16:creationId xmlns:a16="http://schemas.microsoft.com/office/drawing/2014/main" id="{30AFBDC8-B068-FE8E-4436-27867E6BE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562" y="2214233"/>
              <a:ext cx="635224" cy="39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File:Flag of Norway.svg">
              <a:extLst>
                <a:ext uri="{FF2B5EF4-FFF2-40B4-BE49-F238E27FC236}">
                  <a16:creationId xmlns:a16="http://schemas.microsoft.com/office/drawing/2014/main" id="{48FA085E-A829-3177-C361-6691F5A25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471" y="2204051"/>
              <a:ext cx="596523" cy="42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Billede 4" descr="Et billede, der indeholder tekst&#10;&#10;Automatisk genereret beskrivelse">
              <a:extLst>
                <a:ext uri="{FF2B5EF4-FFF2-40B4-BE49-F238E27FC236}">
                  <a16:creationId xmlns:a16="http://schemas.microsoft.com/office/drawing/2014/main" id="{6F21926F-2C0C-BC18-47BA-D5B548F6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20" y="661958"/>
              <a:ext cx="3426493" cy="1412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52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38D0F6-E540-3B02-1F42-132CC249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Avsändare och förankring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DD2C35-CF59-ABBE-7BF1-5330B51A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07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Denna PPT är framtagen av Road Works </a:t>
            </a:r>
            <a:r>
              <a:rPr lang="sv-SE" dirty="0" err="1"/>
              <a:t>Warning</a:t>
            </a:r>
            <a:r>
              <a:rPr lang="sv-SE" dirty="0"/>
              <a:t> svenska projektgrupp inom projektet NordicWay 3 samt FOI-projektet RWW - Automatiserad trafikinformation. På följande </a:t>
            </a:r>
            <a:r>
              <a:rPr lang="sv-SE" dirty="0" err="1"/>
              <a:t>slides</a:t>
            </a:r>
            <a:r>
              <a:rPr lang="sv-SE" dirty="0"/>
              <a:t> används begreppet ”vi” eller ”vår” och syftar då på dessa två projekt.</a:t>
            </a:r>
          </a:p>
          <a:p>
            <a:r>
              <a:rPr lang="sv-SE" dirty="0"/>
              <a:t>Förslaget som följer ska ses som en rekommendation från dessa projekt för vidare beredning inom Trafikverket. </a:t>
            </a:r>
          </a:p>
          <a:p>
            <a:r>
              <a:rPr lang="sv-SE" dirty="0"/>
              <a:t>Förslaget är förankrat med:</a:t>
            </a:r>
          </a:p>
          <a:p>
            <a:pPr lvl="1"/>
            <a:r>
              <a:rPr lang="sv-SE" dirty="0"/>
              <a:t>Volvo Cars Company, Scania, Ramudden och Statens </a:t>
            </a:r>
            <a:r>
              <a:rPr lang="sv-SE" dirty="0" err="1"/>
              <a:t>Vegvesen</a:t>
            </a:r>
            <a:r>
              <a:rPr lang="sv-SE" dirty="0"/>
              <a:t> (Norge) genom dialog via projektet NordicWay 3</a:t>
            </a:r>
          </a:p>
          <a:p>
            <a:pPr lvl="1"/>
            <a:r>
              <a:rPr lang="sv-SE" dirty="0"/>
              <a:t>SBSV genom föredragning på årsmöte 11 maj</a:t>
            </a:r>
          </a:p>
          <a:p>
            <a:pPr lvl="1"/>
            <a:r>
              <a:rPr lang="sv-SE" dirty="0"/>
              <a:t>Trafikverket genom NordicWay 3 och RWW-projektet.</a:t>
            </a:r>
          </a:p>
          <a:p>
            <a:pPr lvl="1"/>
            <a:r>
              <a:rPr lang="sv-SE" dirty="0"/>
              <a:t>utvalda entreprenörer (</a:t>
            </a:r>
            <a:r>
              <a:rPr lang="sv-SE" dirty="0" err="1"/>
              <a:t>Svevia</a:t>
            </a:r>
            <a:r>
              <a:rPr lang="sv-SE" dirty="0"/>
              <a:t>, </a:t>
            </a:r>
            <a:r>
              <a:rPr lang="sv-SE" dirty="0" err="1"/>
              <a:t>Terranor</a:t>
            </a:r>
            <a:r>
              <a:rPr lang="sv-SE" dirty="0"/>
              <a:t>, PEAB och Skanska)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34AF679-0C5F-8560-7360-7F4B51EA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98" y="6135027"/>
            <a:ext cx="1828030" cy="6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74FE313-E062-3C31-1901-905A314D2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628" y="6282415"/>
            <a:ext cx="3741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 står bakom Håll Nollan, om att ingen ska skadas på våra byggen. Läs mer om initiativet 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E74D20"/>
                </a:solidFill>
                <a:effectLst/>
                <a:latin typeface="Open Sans" panose="020B0606030504020204" pitchFamily="34" charset="0"/>
                <a:hlinkClick r:id="rId3"/>
              </a:rPr>
              <a:t>här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9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5">
            <a:extLst>
              <a:ext uri="{FF2B5EF4-FFF2-40B4-BE49-F238E27FC236}">
                <a16:creationId xmlns:a16="http://schemas.microsoft.com/office/drawing/2014/main" id="{23D6BF84-4011-241C-7778-60B15FEE0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2216010"/>
            <a:ext cx="2888759" cy="2425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Höstrusk kan sinka vägarbete på E4: &quot;Väldigt styrt av vädret&quot;">
            <a:extLst>
              <a:ext uri="{FF2B5EF4-FFF2-40B4-BE49-F238E27FC236}">
                <a16:creationId xmlns:a16="http://schemas.microsoft.com/office/drawing/2014/main" id="{9979B6C5-444F-2795-28AD-6EAED4CB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13" y="4217036"/>
            <a:ext cx="2731046" cy="153754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495993C-FE98-8149-4473-480879C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04" y="471966"/>
            <a:ext cx="4776019" cy="1667569"/>
          </a:xfrm>
        </p:spPr>
        <p:txBody>
          <a:bodyPr anchor="b">
            <a:normAutofit/>
          </a:bodyPr>
          <a:lstStyle/>
          <a:p>
            <a:r>
              <a:rPr lang="sv-SE" sz="3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Vägarbeten som vi anser bör omfattas</a:t>
            </a:r>
            <a:endParaRPr lang="sv-SE" sz="3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24255B-3C7E-B42F-1E4B-7ECE262E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583" y="1229476"/>
            <a:ext cx="6717322" cy="152106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</a:rPr>
              <a:t>I första hand bör arbeten som påverkar trafikflödet eller rörliga arbeten som avviker från skyltad hastighet omfattas av kravställningen.</a:t>
            </a: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</a:rPr>
              <a:t>Kravställningen införs lämpligen i Trafikverkets T-DOC och kan utformas enligt nedanstående:</a:t>
            </a:r>
            <a:endParaRPr lang="sv-SE" sz="1800" dirty="0"/>
          </a:p>
        </p:txBody>
      </p:sp>
      <p:pic>
        <p:nvPicPr>
          <p:cNvPr id="6" name="Picture 2" descr="Vägarbete - Dalslänningen">
            <a:extLst>
              <a:ext uri="{FF2B5EF4-FFF2-40B4-BE49-F238E27FC236}">
                <a16:creationId xmlns:a16="http://schemas.microsoft.com/office/drawing/2014/main" id="{1EF46312-7B56-4ACC-9F37-BEFD7260C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20766"/>
          <a:stretch/>
        </p:blipFill>
        <p:spPr bwMode="auto">
          <a:xfrm>
            <a:off x="240095" y="4140561"/>
            <a:ext cx="1784025" cy="153754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F007A2C4-1B88-2EA2-4982-40A9BD3FA921}"/>
              </a:ext>
            </a:extLst>
          </p:cNvPr>
          <p:cNvSpPr txBox="1">
            <a:spLocks/>
          </p:cNvSpPr>
          <p:nvPr/>
        </p:nvSpPr>
        <p:spPr>
          <a:xfrm>
            <a:off x="5234583" y="4090974"/>
            <a:ext cx="6717322" cy="1537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1400" dirty="0"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i="1" dirty="0">
                <a:latin typeface="Calibri" panose="020F0502020204030204" pitchFamily="34" charset="0"/>
              </a:rPr>
              <a:t>*X &amp; Y måste fastställas för att enbart relevanta arbeten ska </a:t>
            </a:r>
            <a:r>
              <a:rPr lang="sv-SE" sz="1400" i="1" dirty="0" err="1">
                <a:latin typeface="Calibri" panose="020F0502020204030204" pitchFamily="34" charset="0"/>
              </a:rPr>
              <a:t>kravställas</a:t>
            </a:r>
            <a:r>
              <a:rPr lang="sv-SE" sz="1400" i="1" dirty="0">
                <a:latin typeface="Calibri" panose="020F0502020204030204" pitchFamily="34" charset="0"/>
              </a:rPr>
              <a:t>.</a:t>
            </a:r>
            <a:br>
              <a:rPr lang="sv-SE" sz="1400" i="1" dirty="0">
                <a:latin typeface="Calibri" panose="020F0502020204030204" pitchFamily="34" charset="0"/>
              </a:rPr>
            </a:br>
            <a:r>
              <a:rPr lang="sv-SE" sz="1400" i="1" dirty="0">
                <a:latin typeface="Calibri" panose="020F0502020204030204" pitchFamily="34" charset="0"/>
              </a:rPr>
              <a:t>** Diskussion pågår på Trafikverket om lämplig plattform att leverera till.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050D92E-14CC-3219-84F9-6614C94F9FB7}"/>
              </a:ext>
            </a:extLst>
          </p:cNvPr>
          <p:cNvSpPr/>
          <p:nvPr/>
        </p:nvSpPr>
        <p:spPr>
          <a:xfrm>
            <a:off x="5234583" y="2660225"/>
            <a:ext cx="6608655" cy="153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Vid vägarbeten (rörliga, </a:t>
            </a:r>
            <a:r>
              <a:rPr lang="sv-SE" dirty="0" err="1"/>
              <a:t>intermitenta</a:t>
            </a:r>
            <a:r>
              <a:rPr lang="sv-SE" dirty="0"/>
              <a:t> och fasta) där trafik- och skyddsanordningar påverkar trafikflödet med X%* eller rörliga arbeten som avviker Y%* från föreskriven hastighet skall ett meddelande enligt föreslagen </a:t>
            </a:r>
            <a:r>
              <a:rPr lang="sv-SE" dirty="0" err="1"/>
              <a:t>spec</a:t>
            </a:r>
            <a:r>
              <a:rPr lang="sv-SE" dirty="0"/>
              <a:t> (bild 8) levereras till Trafikverket** i format DENM.</a:t>
            </a:r>
          </a:p>
        </p:txBody>
      </p:sp>
    </p:spTree>
    <p:extLst>
      <p:ext uri="{BB962C8B-B14F-4D97-AF65-F5344CB8AC3E}">
        <p14:creationId xmlns:p14="http://schemas.microsoft.com/office/powerpoint/2010/main" val="55033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963632-0A9D-121D-2522-90EFFAC9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NW3, RWW*-projektens och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SBSV´s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gemensamma kravförslag avseende RWW (digitala varningar från GPS-uppkopplade vägarbeten)!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292BE5-BECE-C732-4392-19658B0F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F670D5-1B5E-D825-9907-771CD56E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28587"/>
            <a:ext cx="11353800" cy="542941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DC520C1-9C4C-C674-DA75-16BC90B68DF0}"/>
              </a:ext>
            </a:extLst>
          </p:cNvPr>
          <p:cNvSpPr txBox="1"/>
          <p:nvPr/>
        </p:nvSpPr>
        <p:spPr>
          <a:xfrm>
            <a:off x="419100" y="45522"/>
            <a:ext cx="60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Apv</a:t>
            </a:r>
            <a:r>
              <a:rPr lang="sv-SE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5.0 remissvar, 12 jan 2024!</a:t>
            </a:r>
          </a:p>
        </p:txBody>
      </p:sp>
    </p:spTree>
    <p:extLst>
      <p:ext uri="{BB962C8B-B14F-4D97-AF65-F5344CB8AC3E}">
        <p14:creationId xmlns:p14="http://schemas.microsoft.com/office/powerpoint/2010/main" val="185709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D4348-7FFC-5BB6-AC14-F2879DEB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för kravställning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A630FD-D18A-3B89-EE3A-D23E3153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En utgångspunkt för detta arbete har varit att kraven skall kunna accepteras av entreprenadbranschen. För att säkerställa branschens acceptans bedömer vi att kraven måste vara:</a:t>
            </a:r>
          </a:p>
          <a:p>
            <a:r>
              <a:rPr lang="sv-SE" sz="3000" dirty="0"/>
              <a:t>Konkurrensneutrala</a:t>
            </a:r>
          </a:p>
          <a:p>
            <a:r>
              <a:rPr lang="sv-SE" sz="3000" dirty="0"/>
              <a:t>Standardiserade / Enkla att tolka </a:t>
            </a:r>
          </a:p>
          <a:p>
            <a:r>
              <a:rPr lang="sv-SE" sz="3000" dirty="0"/>
              <a:t>Kvalitetssäkrade</a:t>
            </a:r>
          </a:p>
          <a:p>
            <a:r>
              <a:rPr lang="sv-SE" sz="3000" dirty="0"/>
              <a:t>Rimligt enkla att implementera</a:t>
            </a:r>
          </a:p>
          <a:p>
            <a:r>
              <a:rPr lang="sv-SE" sz="3000" dirty="0"/>
              <a:t>Stabila över tid</a:t>
            </a:r>
          </a:p>
          <a:p>
            <a:r>
              <a:rPr lang="sv-SE" sz="3000" dirty="0"/>
              <a:t>Förväntas skapa nytta</a:t>
            </a:r>
          </a:p>
          <a:p>
            <a:r>
              <a:rPr lang="sv-SE" sz="3000" dirty="0"/>
              <a:t>Förankrade</a:t>
            </a:r>
          </a:p>
          <a:p>
            <a:r>
              <a:rPr lang="sv-SE" sz="3000" dirty="0"/>
              <a:t>Internationella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657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4E922FF-C02A-D436-5667-9BC435C0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36">
            <a:off x="8944780" y="289595"/>
            <a:ext cx="2686188" cy="36958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D8C00A1-388C-1294-1F27-553614CD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C-Roads – på väg mot en standard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DF31FA-151F-B849-CECB-41BAE6E7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1517"/>
            <a:ext cx="7532077" cy="4351338"/>
          </a:xfrm>
        </p:spPr>
        <p:txBody>
          <a:bodyPr>
            <a:normAutofit/>
          </a:bodyPr>
          <a:lstStyle/>
          <a:p>
            <a:r>
              <a:rPr lang="sv-SE" dirty="0"/>
              <a:t>Det finns idag ingen standard för den här typen av meddelande/information utan </a:t>
            </a:r>
            <a:r>
              <a:rPr lang="sv-SE" dirty="0" err="1"/>
              <a:t>proprietära</a:t>
            </a:r>
            <a:r>
              <a:rPr lang="sv-SE" dirty="0"/>
              <a:t> lösningar används.</a:t>
            </a:r>
          </a:p>
          <a:p>
            <a:r>
              <a:rPr lang="sv-SE" dirty="0"/>
              <a:t>EU-projektet C-Roads där Trafikverket medverkar har lagt grunden till standarder för uppkopplade vägtrafiktjänster.</a:t>
            </a:r>
          </a:p>
          <a:p>
            <a:r>
              <a:rPr lang="sv-SE" dirty="0"/>
              <a:t>Dessa ”standarder” specificerar C-ITS meddelande avseende format och attribut</a:t>
            </a:r>
          </a:p>
          <a:p>
            <a:r>
              <a:rPr lang="sv-SE" dirty="0"/>
              <a:t>Bygger på ETSI/DENM standarden (standardiserad och maskinläsbar)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39C1FDB-E454-2F2C-06DB-F75FF65928E4}"/>
              </a:ext>
            </a:extLst>
          </p:cNvPr>
          <p:cNvGrpSpPr/>
          <p:nvPr/>
        </p:nvGrpSpPr>
        <p:grpSpPr>
          <a:xfrm>
            <a:off x="8168054" y="4192211"/>
            <a:ext cx="3895013" cy="2441792"/>
            <a:chOff x="7356367" y="3802172"/>
            <a:chExt cx="4969093" cy="2522353"/>
          </a:xfrm>
        </p:grpSpPr>
        <p:sp>
          <p:nvSpPr>
            <p:cNvPr id="4" name="Platshållare för innehåll 2">
              <a:extLst>
                <a:ext uri="{FF2B5EF4-FFF2-40B4-BE49-F238E27FC236}">
                  <a16:creationId xmlns:a16="http://schemas.microsoft.com/office/drawing/2014/main" id="{4BDEB737-C700-C198-92A8-F9141A7111F2}"/>
                </a:ext>
              </a:extLst>
            </p:cNvPr>
            <p:cNvSpPr txBox="1">
              <a:spLocks/>
            </p:cNvSpPr>
            <p:nvPr/>
          </p:nvSpPr>
          <p:spPr>
            <a:xfrm>
              <a:off x="7356367" y="3802172"/>
              <a:ext cx="4969093" cy="252235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endParaRPr lang="en-US" sz="1800" b="0" i="0" cap="all" dirty="0">
                <a:solidFill>
                  <a:srgbClr val="50737F"/>
                </a:solidFill>
                <a:effectLst/>
                <a:latin typeface="Ubuntu" panose="020B0604020202020204" pitchFamily="34" charset="0"/>
              </a:endParaRPr>
            </a:p>
            <a:p>
              <a:pPr marL="0" indent="0" algn="l">
                <a:buNone/>
              </a:pPr>
              <a:endParaRPr lang="en-US" sz="1800" b="0" i="0" cap="all" dirty="0">
                <a:solidFill>
                  <a:srgbClr val="50737F"/>
                </a:solidFill>
                <a:effectLst/>
                <a:latin typeface="Ubuntu" panose="020B0604020202020204" pitchFamily="34" charset="0"/>
              </a:endParaRPr>
            </a:p>
            <a:p>
              <a:pPr marL="0" indent="0" algn="l">
                <a:buNone/>
              </a:pPr>
              <a:endParaRPr lang="en-US" sz="1800" b="0" i="0" cap="all" dirty="0">
                <a:solidFill>
                  <a:srgbClr val="50737F"/>
                </a:solidFill>
                <a:effectLst/>
                <a:latin typeface="Ubuntu" panose="020B0604020202020204" pitchFamily="34" charset="0"/>
              </a:endParaRPr>
            </a:p>
            <a:p>
              <a:pPr marL="0" indent="0" algn="l">
                <a:buNone/>
              </a:pPr>
              <a:r>
                <a:rPr lang="en-US" sz="1800" b="0" i="0" cap="all" dirty="0">
                  <a:solidFill>
                    <a:srgbClr val="50737F"/>
                  </a:solidFill>
                  <a:effectLst/>
                  <a:latin typeface="Ubuntu" panose="020B0604020202020204" pitchFamily="34" charset="0"/>
                </a:rPr>
                <a:t>C-ROADS - THE PLATFORM OF HARMONISED C-ITS DEPLOYMENT IN EUROPE</a:t>
              </a:r>
            </a:p>
            <a:p>
              <a:pPr marL="0" indent="0" algn="l">
                <a:buNone/>
              </a:pPr>
              <a:r>
                <a:rPr lang="en-US" sz="1800" b="0" i="0" dirty="0">
                  <a:solidFill>
                    <a:srgbClr val="50737F"/>
                  </a:solidFill>
                  <a:effectLst/>
                  <a:latin typeface="Ubuntu" panose="020B0604020202020204" pitchFamily="34" charset="0"/>
                </a:rPr>
                <a:t>The C-Roads Platform is a joint initiative of European Member States and road operators for testing and implementing C-ITS services in light of cross-border </a:t>
              </a:r>
              <a:r>
                <a:rPr lang="en-US" sz="1800" b="0" i="0" dirty="0" err="1">
                  <a:solidFill>
                    <a:srgbClr val="50737F"/>
                  </a:solidFill>
                  <a:effectLst/>
                  <a:latin typeface="Ubuntu" panose="020B0604020202020204" pitchFamily="34" charset="0"/>
                </a:rPr>
                <a:t>harmonisation</a:t>
              </a:r>
              <a:r>
                <a:rPr lang="en-US" sz="1800" b="0" i="0" dirty="0">
                  <a:solidFill>
                    <a:srgbClr val="50737F"/>
                  </a:solidFill>
                  <a:effectLst/>
                  <a:latin typeface="Ubuntu" panose="020B0604020202020204" pitchFamily="34" charset="0"/>
                </a:rPr>
                <a:t> and interoperability.</a:t>
              </a:r>
              <a:endParaRPr lang="sv-SE" sz="1800" dirty="0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32168C5-8EE8-1F78-CD49-465AF346B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2259" y="3873732"/>
              <a:ext cx="2343477" cy="771633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1EF1E674-BEE7-C3D2-97A5-878699BC4FF5}"/>
              </a:ext>
            </a:extLst>
          </p:cNvPr>
          <p:cNvSpPr/>
          <p:nvPr/>
        </p:nvSpPr>
        <p:spPr>
          <a:xfrm>
            <a:off x="1170842" y="5842855"/>
            <a:ext cx="6251331" cy="86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Vår rekommendation: Utgå från C-Roads specifikation av RWW-meddelande då den uppfyller samtliga krav på föregående </a:t>
            </a:r>
            <a:r>
              <a:rPr lang="sv-SE" dirty="0" err="1"/>
              <a:t>slide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14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21858-6B2F-F395-5692-9E3ADA74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C-Roads C-ITS </a:t>
            </a:r>
            <a:r>
              <a:rPr lang="sv-SE" dirty="0" err="1"/>
              <a:t>Message</a:t>
            </a:r>
            <a:r>
              <a:rPr lang="sv-SE" dirty="0"/>
              <a:t> </a:t>
            </a:r>
            <a:r>
              <a:rPr lang="sv-SE" dirty="0" err="1"/>
              <a:t>profile</a:t>
            </a:r>
            <a:endParaRPr lang="sv-SE" dirty="0"/>
          </a:p>
        </p:txBody>
      </p:sp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F619AA08-6FEA-863C-B380-6C2D42F1A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245429"/>
              </p:ext>
            </p:extLst>
          </p:nvPr>
        </p:nvGraphicFramePr>
        <p:xfrm>
          <a:off x="4351056" y="1496172"/>
          <a:ext cx="7840944" cy="5361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467">
                  <a:extLst>
                    <a:ext uri="{9D8B030D-6E8A-4147-A177-3AD203B41FA5}">
                      <a16:colId xmlns:a16="http://schemas.microsoft.com/office/drawing/2014/main" val="2685893698"/>
                    </a:ext>
                  </a:extLst>
                </a:gridCol>
                <a:gridCol w="1972384">
                  <a:extLst>
                    <a:ext uri="{9D8B030D-6E8A-4147-A177-3AD203B41FA5}">
                      <a16:colId xmlns:a16="http://schemas.microsoft.com/office/drawing/2014/main" val="3228816990"/>
                    </a:ext>
                  </a:extLst>
                </a:gridCol>
                <a:gridCol w="4485093">
                  <a:extLst>
                    <a:ext uri="{9D8B030D-6E8A-4147-A177-3AD203B41FA5}">
                      <a16:colId xmlns:a16="http://schemas.microsoft.com/office/drawing/2014/main" val="2661850406"/>
                    </a:ext>
                  </a:extLst>
                </a:gridCol>
              </a:tblGrid>
              <a:tr h="17763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ITS PDU </a:t>
                      </a:r>
                      <a:r>
                        <a:rPr lang="sv-SE" sz="1100" u="none" strike="noStrike" dirty="0" err="1">
                          <a:effectLst/>
                        </a:rPr>
                        <a:t>header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 err="1">
                          <a:effectLst/>
                        </a:rPr>
                        <a:t>Atribute</a:t>
                      </a:r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836615828"/>
                  </a:ext>
                </a:extLst>
              </a:tr>
              <a:tr h="12251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Management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actionID</a:t>
                      </a:r>
                      <a:r>
                        <a:rPr lang="sv-S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(DENM ID)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547350467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detectionTime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146121595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referenceTime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2173104128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>
                          <a:effectLst/>
                        </a:rPr>
                        <a:t>termination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769926241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eventPosition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470363222"/>
                  </a:ext>
                </a:extLst>
              </a:tr>
              <a:tr h="26568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 err="1">
                          <a:effectLst/>
                        </a:rPr>
                        <a:t>relevanceDistance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892383133"/>
                  </a:ext>
                </a:extLst>
              </a:tr>
              <a:tr h="12251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relevanceTrafficDirection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654999302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validityDuration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171324973"/>
                  </a:ext>
                </a:extLst>
              </a:tr>
              <a:tr h="13360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 err="1">
                          <a:effectLst/>
                        </a:rPr>
                        <a:t>transmissionInterval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2246359405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stationType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219089561"/>
                  </a:ext>
                </a:extLst>
              </a:tr>
              <a:tr h="8243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Situation (optional)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informationQuality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087858205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eventType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209761068"/>
                  </a:ext>
                </a:extLst>
              </a:tr>
              <a:tr h="17763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>
                          <a:effectLst/>
                        </a:rPr>
                        <a:t>-</a:t>
                      </a:r>
                      <a:r>
                        <a:rPr lang="sv-SE" sz="1100" u="none" strike="noStrike" dirty="0" err="1">
                          <a:effectLst/>
                        </a:rPr>
                        <a:t>causeCode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3 (</a:t>
                      </a:r>
                      <a:r>
                        <a:rPr lang="sv-SE" sz="900" u="none" strike="noStrike" dirty="0" err="1">
                          <a:effectLst/>
                        </a:rPr>
                        <a:t>RoadWorks</a:t>
                      </a:r>
                      <a:r>
                        <a:rPr lang="sv-SE" sz="900" u="none" strike="noStrike" dirty="0">
                          <a:effectLst/>
                        </a:rPr>
                        <a:t>)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4038176412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>
                          <a:effectLst/>
                        </a:rPr>
                        <a:t>-</a:t>
                      </a:r>
                      <a:r>
                        <a:rPr lang="sv-SE" sz="1100" u="none" strike="noStrike" dirty="0" err="1">
                          <a:effectLst/>
                        </a:rPr>
                        <a:t>subCauseCode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u="none" strike="noStrike" dirty="0">
                          <a:effectLst/>
                        </a:rPr>
                        <a:t>0 (</a:t>
                      </a:r>
                      <a:r>
                        <a:rPr lang="sv-SE" sz="900" u="none" strike="noStrike" dirty="0" err="1">
                          <a:effectLst/>
                        </a:rPr>
                        <a:t>Unavailable</a:t>
                      </a:r>
                      <a:r>
                        <a:rPr lang="sv-SE" sz="900" u="none" strike="noStrike" dirty="0">
                          <a:effectLst/>
                        </a:rPr>
                        <a:t>), 1 (Major </a:t>
                      </a:r>
                      <a:r>
                        <a:rPr lang="sv-SE" sz="900" u="none" strike="noStrike" dirty="0" err="1">
                          <a:effectLst/>
                        </a:rPr>
                        <a:t>roadworks</a:t>
                      </a:r>
                      <a:r>
                        <a:rPr lang="sv-SE" sz="900" u="none" strike="noStrike" dirty="0">
                          <a:effectLst/>
                        </a:rPr>
                        <a:t>), 2 (Road </a:t>
                      </a:r>
                      <a:r>
                        <a:rPr lang="sv-SE" sz="900" u="none" strike="noStrike" dirty="0" err="1">
                          <a:effectLst/>
                        </a:rPr>
                        <a:t>Marking</a:t>
                      </a:r>
                      <a:r>
                        <a:rPr lang="sv-SE" sz="900" u="none" strike="noStrike" dirty="0">
                          <a:effectLst/>
                        </a:rPr>
                        <a:t> </a:t>
                      </a:r>
                      <a:r>
                        <a:rPr lang="sv-SE" sz="900" u="none" strike="noStrike" dirty="0" err="1">
                          <a:effectLst/>
                        </a:rPr>
                        <a:t>work</a:t>
                      </a:r>
                      <a:r>
                        <a:rPr lang="sv-SE" sz="900" u="none" strike="noStrike" dirty="0">
                          <a:effectLst/>
                        </a:rPr>
                        <a:t>), </a:t>
                      </a:r>
                      <a:r>
                        <a:rPr lang="en-US" sz="900" u="none" strike="noStrike" dirty="0">
                          <a:effectLst/>
                        </a:rPr>
                        <a:t>3 (Slow moving road maintenance)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900" u="none" strike="noStrike" dirty="0">
                          <a:effectLst/>
                        </a:rPr>
                        <a:t>4 (Short-term stationary road works), </a:t>
                      </a:r>
                      <a:r>
                        <a:rPr lang="sv-SE" sz="900" u="none" strike="noStrike" dirty="0">
                          <a:effectLst/>
                        </a:rPr>
                        <a:t>5 (</a:t>
                      </a:r>
                      <a:r>
                        <a:rPr lang="sv-SE" sz="900" u="none" strike="noStrike" dirty="0" err="1">
                          <a:effectLst/>
                        </a:rPr>
                        <a:t>Street</a:t>
                      </a:r>
                      <a:r>
                        <a:rPr lang="sv-SE" sz="900" u="none" strike="noStrike" dirty="0">
                          <a:effectLst/>
                        </a:rPr>
                        <a:t> </a:t>
                      </a:r>
                      <a:r>
                        <a:rPr lang="sv-SE" sz="900" u="none" strike="noStrike" dirty="0" err="1">
                          <a:effectLst/>
                        </a:rPr>
                        <a:t>cleaning</a:t>
                      </a:r>
                      <a:r>
                        <a:rPr lang="sv-SE" sz="900" u="none" strike="noStrike" dirty="0">
                          <a:effectLst/>
                        </a:rPr>
                        <a:t>), 6 (Winter service)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018052836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linkedCause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2838586208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eventHistory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856937493"/>
                  </a:ext>
                </a:extLst>
              </a:tr>
              <a:tr h="1336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Location (otional)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eventSpeed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309350094"/>
                  </a:ext>
                </a:extLst>
              </a:tr>
              <a:tr h="26568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eventPositionHeading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425154158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traces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115631657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roadType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946309663"/>
                  </a:ext>
                </a:extLst>
              </a:tr>
              <a:tr h="8243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Alacarte (</a:t>
                      </a:r>
                      <a:r>
                        <a:rPr lang="sv-SE" sz="1100" u="none" strike="noStrike" dirty="0" err="1">
                          <a:effectLst/>
                        </a:rPr>
                        <a:t>Optional</a:t>
                      </a:r>
                      <a:r>
                        <a:rPr lang="sv-SE" sz="1100" u="none" strike="noStrike" dirty="0">
                          <a:effectLst/>
                        </a:rPr>
                        <a:t>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lanePosition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580200353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impactReduction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4106304583"/>
                  </a:ext>
                </a:extLst>
              </a:tr>
              <a:tr h="12251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externalTemperature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2664546825"/>
                  </a:ext>
                </a:extLst>
              </a:tr>
              <a:tr h="12251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lightBarSirenlnUse???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1775977970"/>
                  </a:ext>
                </a:extLst>
              </a:tr>
              <a:tr h="35374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roadWorks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u="none" strike="noStrike" dirty="0" err="1">
                          <a:effectLst/>
                        </a:rPr>
                        <a:t>closedLanes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restriction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speedLimit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incidentIndication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recommendedPath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startingPointSpeedLimit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trafficFlowRule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referenceDenms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344550991"/>
                  </a:ext>
                </a:extLst>
              </a:tr>
              <a:tr h="8243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positioningSolution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2886255464"/>
                  </a:ext>
                </a:extLst>
              </a:tr>
              <a:tr h="8957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stationaryVehicle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u="none" strike="noStrike" dirty="0" err="1">
                          <a:effectLst/>
                        </a:rPr>
                        <a:t>stationarySince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stationaryCause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carryingDangerousGoods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numberOfOccupants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vehicleIdentification</a:t>
                      </a:r>
                      <a:r>
                        <a:rPr lang="sv-SE" sz="900" u="none" strike="noStrike" dirty="0">
                          <a:effectLst/>
                        </a:rPr>
                        <a:t>, </a:t>
                      </a:r>
                      <a:r>
                        <a:rPr lang="sv-SE" sz="900" u="none" strike="noStrike" dirty="0" err="1">
                          <a:effectLst/>
                        </a:rPr>
                        <a:t>energyStorageType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77" marR="2277" marT="2277" marB="0" anchor="ctr"/>
                </a:tc>
                <a:extLst>
                  <a:ext uri="{0D108BD9-81ED-4DB2-BD59-A6C34878D82A}">
                    <a16:rowId xmlns:a16="http://schemas.microsoft.com/office/drawing/2014/main" val="2025475346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67F90563-DC83-1C5D-A8A5-70DCA988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65" y="4714138"/>
            <a:ext cx="3301081" cy="205935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747DAF-9217-4726-5A82-472260D4E77D}"/>
              </a:ext>
            </a:extLst>
          </p:cNvPr>
          <p:cNvSpPr txBox="1">
            <a:spLocks/>
          </p:cNvSpPr>
          <p:nvPr/>
        </p:nvSpPr>
        <p:spPr>
          <a:xfrm>
            <a:off x="221070" y="1690688"/>
            <a:ext cx="3920472" cy="2821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C-Roads definierar och specificerar olika attribut relevanta för en mängd C-ITS tjänster, bl.a. Road Works </a:t>
            </a:r>
            <a:r>
              <a:rPr lang="sv-SE" dirty="0" err="1"/>
              <a:t>Warning</a:t>
            </a:r>
            <a:r>
              <a:rPr lang="sv-SE" dirty="0"/>
              <a:t> (RWW).</a:t>
            </a:r>
          </a:p>
          <a:p>
            <a:r>
              <a:rPr lang="sv-SE" dirty="0"/>
              <a:t>Tabellen till höger visar de attribut som är definierade för tjänsten RWW (enl. C-ITS </a:t>
            </a:r>
            <a:r>
              <a:rPr lang="sv-SE" dirty="0" err="1"/>
              <a:t>message</a:t>
            </a:r>
            <a:r>
              <a:rPr lang="sv-SE" dirty="0"/>
              <a:t> </a:t>
            </a:r>
            <a:r>
              <a:rPr lang="sv-SE" dirty="0" err="1"/>
              <a:t>profiles</a:t>
            </a:r>
            <a:r>
              <a:rPr lang="sv-SE" dirty="0"/>
              <a:t> 2.0.5)</a:t>
            </a:r>
          </a:p>
          <a:p>
            <a:r>
              <a:rPr lang="sv-SE" dirty="0"/>
              <a:t>Attribut i </a:t>
            </a:r>
            <a:r>
              <a:rPr lang="sv-SE" dirty="0">
                <a:solidFill>
                  <a:srgbClr val="FF0000"/>
                </a:solidFill>
              </a:rPr>
              <a:t>rött</a:t>
            </a:r>
            <a:r>
              <a:rPr lang="sv-SE" dirty="0"/>
              <a:t> är obligatoriska enligt standard, övriga är valfria</a:t>
            </a:r>
          </a:p>
          <a:p>
            <a:r>
              <a:rPr lang="sv-SE" dirty="0"/>
              <a:t>På följande två </a:t>
            </a:r>
            <a:r>
              <a:rPr lang="sv-SE" dirty="0" err="1"/>
              <a:t>slides</a:t>
            </a:r>
            <a:r>
              <a:rPr lang="sv-SE" dirty="0"/>
              <a:t> argumenterar vi för vilka attribut som Trafikverket bör </a:t>
            </a:r>
            <a:r>
              <a:rPr lang="sv-SE" dirty="0" err="1"/>
              <a:t>kravställa</a:t>
            </a:r>
            <a:r>
              <a:rPr lang="sv-SE" dirty="0"/>
              <a:t> vid upphandling och varför.</a:t>
            </a:r>
          </a:p>
        </p:txBody>
      </p:sp>
    </p:spTree>
    <p:extLst>
      <p:ext uri="{BB962C8B-B14F-4D97-AF65-F5344CB8AC3E}">
        <p14:creationId xmlns:p14="http://schemas.microsoft.com/office/powerpoint/2010/main" val="396229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506A9D4827245A82DF4793732C702" ma:contentTypeVersion="13" ma:contentTypeDescription="Create a new document." ma:contentTypeScope="" ma:versionID="f03d83e34d1128f5010ca02fc94bfef5">
  <xsd:schema xmlns:xsd="http://www.w3.org/2001/XMLSchema" xmlns:xs="http://www.w3.org/2001/XMLSchema" xmlns:p="http://schemas.microsoft.com/office/2006/metadata/properties" xmlns:ns2="accd0863-0a8e-4573-a635-c0a07dfb5600" xmlns:ns3="4a8cdf5c-2336-40d2-bcfc-c21ea7a8a7ed" targetNamespace="http://schemas.microsoft.com/office/2006/metadata/properties" ma:root="true" ma:fieldsID="9b44f067d3188a1d888a00da9342b425" ns2:_="" ns3:_="">
    <xsd:import namespace="accd0863-0a8e-4573-a635-c0a07dfb5600"/>
    <xsd:import namespace="4a8cdf5c-2336-40d2-bcfc-c21ea7a8a7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d0863-0a8e-4573-a635-c0a07dfb5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cdf5c-2336-40d2-bcfc-c21ea7a8a7e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1b293-0591-4e77-96cf-d7e394463aef}" ma:internalName="TaxCatchAll" ma:showField="CatchAllData" ma:web="4a8cdf5c-2336-40d2-bcfc-c21ea7a8a7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d0863-0a8e-4573-a635-c0a07dfb5600">
      <Terms xmlns="http://schemas.microsoft.com/office/infopath/2007/PartnerControls"/>
    </lcf76f155ced4ddcb4097134ff3c332f>
    <TaxCatchAll xmlns="4a8cdf5c-2336-40d2-bcfc-c21ea7a8a7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D02D9C-6E9F-4683-9203-1D8701CCEF47}"/>
</file>

<file path=customXml/itemProps2.xml><?xml version="1.0" encoding="utf-8"?>
<ds:datastoreItem xmlns:ds="http://schemas.openxmlformats.org/officeDocument/2006/customXml" ds:itemID="{67C4277E-5782-4961-B142-793CE4B05F5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3e9f227-2759-4d18-bc45-d6a91124f4da"/>
    <ds:schemaRef ds:uri="http://purl.org/dc/dcmitype/"/>
    <ds:schemaRef ds:uri="http://schemas.microsoft.com/office/2006/documentManagement/types"/>
    <ds:schemaRef ds:uri="http://schemas.microsoft.com/office/infopath/2007/PartnerControls"/>
    <ds:schemaRef ds:uri="1fe2b87b-dbca-4f8f-ad8e-6501900fa3b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CABBFD-289A-467F-BF27-79DCF573E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Förslag till kravställning från RWW och NW3, Utkast 19-04-2023</Template>
  <TotalTime>4590</TotalTime>
  <Words>1399</Words>
  <Application>Microsoft Office PowerPoint</Application>
  <PresentationFormat>Bredbild</PresentationFormat>
  <Paragraphs>186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Open Sans</vt:lpstr>
      <vt:lpstr>Symbol</vt:lpstr>
      <vt:lpstr>Ubuntu</vt:lpstr>
      <vt:lpstr>Office-tema</vt:lpstr>
      <vt:lpstr>Förslag till kravställning på tillhandahållande av realtidsdata över vägarbeten vid upphandling av vägarbete</vt:lpstr>
      <vt:lpstr>SYFTE Förbättra trafiksäkerhet och trafikflöde vid vägarbeten, öka säkerheten vid arbete på väg samt förbättra kvaliteten på vägarbetsdata.</vt:lpstr>
      <vt:lpstr>BAKGRUND</vt:lpstr>
      <vt:lpstr>Avsändare och förankring</vt:lpstr>
      <vt:lpstr>Vägarbeten som vi anser bör omfattas</vt:lpstr>
      <vt:lpstr>NW3, RWW*-projektens och SBSV´s gemensamma kravförslag avseende RWW (digitala varningar från GPS-uppkopplade vägarbeten)! </vt:lpstr>
      <vt:lpstr>Förutsättningar för kravställning</vt:lpstr>
      <vt:lpstr>C-Roads – på väg mot en standard</vt:lpstr>
      <vt:lpstr>C-Roads C-ITS Message profile</vt:lpstr>
      <vt:lpstr>Utgångspunkter för kravställning</vt:lpstr>
      <vt:lpstr>Attribut som vi anser bör ingå i kravställningen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Förslag till kravställning</dc:title>
  <dc:creator>Bäckström Andreas Dst_vu</dc:creator>
  <cp:lastModifiedBy>Anneli Kouthoofd</cp:lastModifiedBy>
  <cp:revision>6</cp:revision>
  <dcterms:created xsi:type="dcterms:W3CDTF">2023-04-19T15:12:26Z</dcterms:created>
  <dcterms:modified xsi:type="dcterms:W3CDTF">2024-12-01T19:27:07Z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0x0101005A6506A9D4827245A82DF4793732C702</vt:lpwstr>
  </property>
  <property fmtid="{D5CDD505-2E9C-101B-9397-08002B2CF9AE}" pid="3" name="MSIP_Label_43f08ec5-d6d9-4227-8387-ccbfcb3632c4_Enabled">
    <vt:lpwstr>true</vt:lpwstr>
  </property>
  <property fmtid="{D5CDD505-2E9C-101B-9397-08002B2CF9AE}" pid="4" name="MSIP_Label_43f08ec5-d6d9-4227-8387-ccbfcb3632c4_SetDate">
    <vt:lpwstr>2023-05-03T11:16:11Z</vt:lpwstr>
  </property>
  <property fmtid="{D5CDD505-2E9C-101B-9397-08002B2CF9AE}" pid="5" name="MSIP_Label_43f08ec5-d6d9-4227-8387-ccbfcb3632c4_Method">
    <vt:lpwstr>Standard</vt:lpwstr>
  </property>
  <property fmtid="{D5CDD505-2E9C-101B-9397-08002B2CF9AE}" pid="6" name="MSIP_Label_43f08ec5-d6d9-4227-8387-ccbfcb3632c4_Name">
    <vt:lpwstr>Sweco Restricted</vt:lpwstr>
  </property>
  <property fmtid="{D5CDD505-2E9C-101B-9397-08002B2CF9AE}" pid="7" name="MSIP_Label_43f08ec5-d6d9-4227-8387-ccbfcb3632c4_SiteId">
    <vt:lpwstr>b7872ef0-9a00-4c18-8a4a-c7d25c778a9e</vt:lpwstr>
  </property>
  <property fmtid="{D5CDD505-2E9C-101B-9397-08002B2CF9AE}" pid="8" name="MSIP_Label_43f08ec5-d6d9-4227-8387-ccbfcb3632c4_ActionId">
    <vt:lpwstr>9e0fb11c-04df-4a4e-ae4b-4818d2e2d511</vt:lpwstr>
  </property>
  <property fmtid="{D5CDD505-2E9C-101B-9397-08002B2CF9AE}" pid="9" name="MSIP_Label_43f08ec5-d6d9-4227-8387-ccbfcb3632c4_ContentBits">
    <vt:lpwstr>0</vt:lpwstr>
  </property>
</Properties>
</file>